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consolata"/>
      <p:regular r:id="rId17"/>
    </p:embeddedFont>
    <p:embeddedFont>
      <p:font typeface="Inconsolata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  <p:embeddedFont>
      <p:font typeface="Fira Sans"/>
      <p:regular r:id="rId21"/>
    </p:embeddedFont>
    <p:embeddedFont>
      <p:font typeface="Fira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2-7.png>
</file>

<file path=ppt/media/image-3-1.png>
</file>

<file path=ppt/media/image-3-10.sv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3-9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5-8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pilabstudio.com/demo" TargetMode="External"/><Relationship Id="rId4" Type="http://schemas.openxmlformats.org/officeDocument/2006/relationships/hyperlink" Target="https://pilabstudio.com/resources" TargetMode="External"/><Relationship Id="rId1" Type="http://schemas.openxmlformats.org/officeDocument/2006/relationships/image" Target="../media/image-10-1.png"/><Relationship Id="rId3" Type="http://schemas.openxmlformats.org/officeDocument/2006/relationships/image" Target="../media/image-10-2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image" Target="../media/image-2-7.pn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image" Target="../media/image-3-9.png"/><Relationship Id="rId10" Type="http://schemas.openxmlformats.org/officeDocument/2006/relationships/image" Target="../media/image-3-10.svg"/><Relationship Id="rId11" Type="http://schemas.openxmlformats.org/officeDocument/2006/relationships/slideLayout" Target="../slideLayouts/slideLayout4.xml"/><Relationship Id="rId1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8" Type="http://schemas.openxmlformats.org/officeDocument/2006/relationships/image" Target="../media/image-5-8.png"/><Relationship Id="rId9" Type="http://schemas.openxmlformats.org/officeDocument/2006/relationships/slideLayout" Target="../slideLayouts/slideLayout6.xml"/><Relationship Id="rId10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72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PiLabStudio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217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Unified System State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Enterprise CI/CD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Release &amp; Change Management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Configuration and Drift Management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6939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932" y="622340"/>
            <a:ext cx="5718929" cy="529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Executive Value Proposition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790932" y="1490901"/>
            <a:ext cx="6439495" cy="1808917"/>
          </a:xfrm>
          <a:prstGeom prst="roundRect">
            <a:avLst>
              <a:gd name="adj" fmla="val 1405"/>
            </a:avLst>
          </a:prstGeom>
          <a:solidFill>
            <a:srgbClr val="F94CAF"/>
          </a:solidFill>
          <a:ln/>
        </p:spPr>
      </p:sp>
      <p:sp>
        <p:nvSpPr>
          <p:cNvPr id="4" name="Text 2"/>
          <p:cNvSpPr/>
          <p:nvPr/>
        </p:nvSpPr>
        <p:spPr>
          <a:xfrm>
            <a:off x="960358" y="1660327"/>
            <a:ext cx="5847398" cy="730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99%</a:t>
            </a:r>
            <a:endParaRPr lang="en-US" sz="4600" dirty="0"/>
          </a:p>
        </p:txBody>
      </p:sp>
      <p:sp>
        <p:nvSpPr>
          <p:cNvPr id="5" name="Text 3"/>
          <p:cNvSpPr/>
          <p:nvPr/>
        </p:nvSpPr>
        <p:spPr>
          <a:xfrm>
            <a:off x="960358" y="2492812"/>
            <a:ext cx="2118598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Faster to Production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960358" y="2859167"/>
            <a:ext cx="6100643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Accelerate time-to-market with automated release pipelines</a:t>
            </a:r>
            <a:endParaRPr lang="en-US" sz="1300" dirty="0"/>
          </a:p>
        </p:txBody>
      </p:sp>
      <p:sp>
        <p:nvSpPr>
          <p:cNvPr id="7" name="Shape 5"/>
          <p:cNvSpPr/>
          <p:nvPr/>
        </p:nvSpPr>
        <p:spPr>
          <a:xfrm>
            <a:off x="7399853" y="1490901"/>
            <a:ext cx="6439614" cy="1808917"/>
          </a:xfrm>
          <a:prstGeom prst="roundRect">
            <a:avLst>
              <a:gd name="adj" fmla="val 1405"/>
            </a:avLst>
          </a:prstGeom>
          <a:solidFill>
            <a:srgbClr val="F94CAF"/>
          </a:solidFill>
          <a:ln/>
        </p:spPr>
      </p:sp>
      <p:sp>
        <p:nvSpPr>
          <p:cNvPr id="8" name="Text 6"/>
          <p:cNvSpPr/>
          <p:nvPr/>
        </p:nvSpPr>
        <p:spPr>
          <a:xfrm>
            <a:off x="7569279" y="1660327"/>
            <a:ext cx="5847398" cy="730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$520K+</a:t>
            </a:r>
            <a:endParaRPr lang="en-US" sz="4600" dirty="0"/>
          </a:p>
        </p:txBody>
      </p:sp>
      <p:sp>
        <p:nvSpPr>
          <p:cNvPr id="9" name="Text 7"/>
          <p:cNvSpPr/>
          <p:nvPr/>
        </p:nvSpPr>
        <p:spPr>
          <a:xfrm>
            <a:off x="7569279" y="2492812"/>
            <a:ext cx="2118598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Annual Savings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569279" y="2859167"/>
            <a:ext cx="6100763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Reduce labor costs and eliminate deployment failures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790932" y="3469243"/>
            <a:ext cx="6439495" cy="1808917"/>
          </a:xfrm>
          <a:prstGeom prst="roundRect">
            <a:avLst>
              <a:gd name="adj" fmla="val 1405"/>
            </a:avLst>
          </a:prstGeom>
          <a:solidFill>
            <a:srgbClr val="F94CAF"/>
          </a:solidFill>
          <a:ln/>
        </p:spPr>
      </p:sp>
      <p:sp>
        <p:nvSpPr>
          <p:cNvPr id="12" name="Text 10"/>
          <p:cNvSpPr/>
          <p:nvPr/>
        </p:nvSpPr>
        <p:spPr>
          <a:xfrm>
            <a:off x="960358" y="3638669"/>
            <a:ext cx="5847398" cy="730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Zero</a:t>
            </a:r>
            <a:endParaRPr lang="en-US" sz="4600" dirty="0"/>
          </a:p>
        </p:txBody>
      </p:sp>
      <p:sp>
        <p:nvSpPr>
          <p:cNvPr id="13" name="Text 11"/>
          <p:cNvSpPr/>
          <p:nvPr/>
        </p:nvSpPr>
        <p:spPr>
          <a:xfrm>
            <a:off x="960358" y="4471154"/>
            <a:ext cx="2118598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Manual Errors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960358" y="4837509"/>
            <a:ext cx="6100643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Intelligent automation ensures configuration accuracy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7399853" y="3469243"/>
            <a:ext cx="6439614" cy="1808917"/>
          </a:xfrm>
          <a:prstGeom prst="roundRect">
            <a:avLst>
              <a:gd name="adj" fmla="val 1405"/>
            </a:avLst>
          </a:prstGeom>
          <a:solidFill>
            <a:srgbClr val="F94CAF"/>
          </a:solidFill>
          <a:ln/>
        </p:spPr>
      </p:sp>
      <p:sp>
        <p:nvSpPr>
          <p:cNvPr id="16" name="Text 14"/>
          <p:cNvSpPr/>
          <p:nvPr/>
        </p:nvSpPr>
        <p:spPr>
          <a:xfrm>
            <a:off x="7569279" y="3638669"/>
            <a:ext cx="5847398" cy="730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100%</a:t>
            </a:r>
            <a:endParaRPr lang="en-US" sz="4600" dirty="0"/>
          </a:p>
        </p:txBody>
      </p:sp>
      <p:sp>
        <p:nvSpPr>
          <p:cNvPr id="17" name="Text 15"/>
          <p:cNvSpPr/>
          <p:nvPr/>
        </p:nvSpPr>
        <p:spPr>
          <a:xfrm>
            <a:off x="7569279" y="4471154"/>
            <a:ext cx="2118598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DR Readiness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7569279" y="4837509"/>
            <a:ext cx="6100763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Synchronized baselines across production and disaster recovery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790932" y="5553419"/>
            <a:ext cx="13048536" cy="28694"/>
          </a:xfrm>
          <a:prstGeom prst="rect">
            <a:avLst/>
          </a:prstGeom>
          <a:solidFill>
            <a:srgbClr val="DAD1E6">
              <a:alpha val="5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790932" y="5836206"/>
            <a:ext cx="4194334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Transform Your Release Management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790932" y="6408063"/>
            <a:ext cx="13048536" cy="5424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PiLabStudio delivers measurable ROI within the first quarter while establishing a foundation for continuous deployment excellence. Join leading enterprises who have eliminated manual release processes and accelerated their digital transformation.</a:t>
            </a:r>
            <a:endParaRPr lang="en-US" sz="1300" dirty="0"/>
          </a:p>
        </p:txBody>
      </p:sp>
      <p:pic>
        <p:nvPicPr>
          <p:cNvPr id="2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0932" y="7141131"/>
            <a:ext cx="1535906" cy="466011"/>
          </a:xfrm>
          <a:prstGeom prst="rect">
            <a:avLst/>
          </a:prstGeom>
        </p:spPr>
      </p:pic>
      <p:pic>
        <p:nvPicPr>
          <p:cNvPr id="23" name="Image 1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492" y="7141131"/>
            <a:ext cx="1529477" cy="4660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361" y="622578"/>
            <a:ext cx="5660112" cy="707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Agenda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2361" y="1782842"/>
            <a:ext cx="226338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2361" y="2137053"/>
            <a:ext cx="4197668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2361" y="2311122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Industry Challenges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2361" y="2800588"/>
            <a:ext cx="419766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Understanding the pain points in enterprise release management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16366" y="1782842"/>
            <a:ext cx="226338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366" y="2137053"/>
            <a:ext cx="4197668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16366" y="2311122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Platform Overview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16366" y="2800588"/>
            <a:ext cx="419766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Unified approach to CI/CD and change management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9640372" y="1782842"/>
            <a:ext cx="226338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372" y="2137053"/>
            <a:ext cx="4197668" cy="304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40372" y="2311122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Promotion Flow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40372" y="2800588"/>
            <a:ext cx="419766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Multi-environment deployment orchestration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92361" y="3921323"/>
            <a:ext cx="226338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361" y="4251603"/>
            <a:ext cx="4197668" cy="3048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92361" y="4449604"/>
            <a:ext cx="3253383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Automation Capabilities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92361" y="4939070"/>
            <a:ext cx="419766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Intelligent code generation and configuration management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5216366" y="3921323"/>
            <a:ext cx="226338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05</a:t>
            </a:r>
            <a:endParaRPr lang="en-US" sz="1750" dirty="0"/>
          </a:p>
        </p:txBody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6366" y="4251603"/>
            <a:ext cx="4197668" cy="3048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5216366" y="4449604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ROI &amp; Performance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5216366" y="4939070"/>
            <a:ext cx="419766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Measurable business impact and speed improvements</a:t>
            </a:r>
            <a:endParaRPr lang="en-US" sz="1750" dirty="0"/>
          </a:p>
        </p:txBody>
      </p:sp>
      <p:sp>
        <p:nvSpPr>
          <p:cNvPr id="23" name="Text 16"/>
          <p:cNvSpPr/>
          <p:nvPr/>
        </p:nvSpPr>
        <p:spPr>
          <a:xfrm>
            <a:off x="9640372" y="3921323"/>
            <a:ext cx="226338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06</a:t>
            </a:r>
            <a:endParaRPr lang="en-US" sz="1750" dirty="0"/>
          </a:p>
        </p:txBody>
      </p:sp>
      <p:pic>
        <p:nvPicPr>
          <p:cNvPr id="2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0372" y="4251603"/>
            <a:ext cx="4197668" cy="30480"/>
          </a:xfrm>
          <a:prstGeom prst="rect">
            <a:avLst/>
          </a:prstGeom>
        </p:spPr>
      </p:pic>
      <p:sp>
        <p:nvSpPr>
          <p:cNvPr id="25" name="Text 17"/>
          <p:cNvSpPr/>
          <p:nvPr/>
        </p:nvSpPr>
        <p:spPr>
          <a:xfrm>
            <a:off x="9640372" y="4449604"/>
            <a:ext cx="311193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Technical Architecture</a:t>
            </a:r>
            <a:endParaRPr lang="en-US" sz="2200" dirty="0"/>
          </a:p>
        </p:txBody>
      </p:sp>
      <p:sp>
        <p:nvSpPr>
          <p:cNvPr id="26" name="Text 18"/>
          <p:cNvSpPr/>
          <p:nvPr/>
        </p:nvSpPr>
        <p:spPr>
          <a:xfrm>
            <a:off x="9640372" y="4939070"/>
            <a:ext cx="4197668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End-to-end platform design and integration points</a:t>
            </a:r>
            <a:endParaRPr lang="en-US" sz="1750" dirty="0"/>
          </a:p>
        </p:txBody>
      </p:sp>
      <p:sp>
        <p:nvSpPr>
          <p:cNvPr id="27" name="Text 19"/>
          <p:cNvSpPr/>
          <p:nvPr/>
        </p:nvSpPr>
        <p:spPr>
          <a:xfrm>
            <a:off x="792361" y="6059805"/>
            <a:ext cx="226338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Inconsolata Light" pitchFamily="34" charset="0"/>
                <a:ea typeface="Inconsolata Light" pitchFamily="34" charset="-122"/>
                <a:cs typeface="Inconsolata Light" pitchFamily="34" charset="-120"/>
              </a:rPr>
              <a:t>07</a:t>
            </a:r>
            <a:endParaRPr lang="en-US" sz="1750" dirty="0"/>
          </a:p>
        </p:txBody>
      </p:sp>
      <p:pic>
        <p:nvPicPr>
          <p:cNvPr id="2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361" y="6367463"/>
            <a:ext cx="13045678" cy="30480"/>
          </a:xfrm>
          <a:prstGeom prst="rect">
            <a:avLst/>
          </a:prstGeom>
        </p:spPr>
      </p:pic>
      <p:sp>
        <p:nvSpPr>
          <p:cNvPr id="29" name="Text 20"/>
          <p:cNvSpPr/>
          <p:nvPr/>
        </p:nvSpPr>
        <p:spPr>
          <a:xfrm>
            <a:off x="792361" y="6588085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Executive Value</a:t>
            </a:r>
            <a:endParaRPr lang="en-US" sz="2200" dirty="0"/>
          </a:p>
        </p:txBody>
      </p:sp>
      <p:sp>
        <p:nvSpPr>
          <p:cNvPr id="30" name="Text 21"/>
          <p:cNvSpPr/>
          <p:nvPr/>
        </p:nvSpPr>
        <p:spPr>
          <a:xfrm>
            <a:off x="792361" y="7077551"/>
            <a:ext cx="13045678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Strategic benefits and future roadmap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8901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Industry Challenges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93790" y="1775103"/>
            <a:ext cx="4211479" cy="2645926"/>
          </a:xfrm>
          <a:prstGeom prst="roundRect">
            <a:avLst>
              <a:gd name="adj" fmla="val 1157"/>
            </a:avLst>
          </a:prstGeom>
          <a:solidFill>
            <a:srgbClr val="433550"/>
          </a:solidFill>
          <a:ln/>
        </p:spPr>
      </p:sp>
      <p:sp>
        <p:nvSpPr>
          <p:cNvPr id="4" name="Shape 2"/>
          <p:cNvSpPr/>
          <p:nvPr/>
        </p:nvSpPr>
        <p:spPr>
          <a:xfrm>
            <a:off x="997863" y="1979176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F94CAF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66217" y="2147530"/>
            <a:ext cx="275511" cy="27551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7863" y="279558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Manual Release Notes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997863" y="3236833"/>
            <a:ext cx="3803333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Teams spend hours writing error-prone documentation for every deployment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209342" y="1775103"/>
            <a:ext cx="4211598" cy="2645926"/>
          </a:xfrm>
          <a:prstGeom prst="roundRect">
            <a:avLst>
              <a:gd name="adj" fmla="val 1157"/>
            </a:avLst>
          </a:prstGeom>
          <a:solidFill>
            <a:srgbClr val="433550"/>
          </a:solidFill>
          <a:ln/>
        </p:spPr>
      </p:sp>
      <p:sp>
        <p:nvSpPr>
          <p:cNvPr id="9" name="Shape 6"/>
          <p:cNvSpPr/>
          <p:nvPr/>
        </p:nvSpPr>
        <p:spPr>
          <a:xfrm>
            <a:off x="5413415" y="1979176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F94CAF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1769" y="2147530"/>
            <a:ext cx="275511" cy="27551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13415" y="2795588"/>
            <a:ext cx="280535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9 Complex Environments</a:t>
            </a:r>
            <a:endParaRPr lang="en-US" sz="2000" dirty="0"/>
          </a:p>
        </p:txBody>
      </p:sp>
      <p:sp>
        <p:nvSpPr>
          <p:cNvPr id="12" name="Text 8"/>
          <p:cNvSpPr/>
          <p:nvPr/>
        </p:nvSpPr>
        <p:spPr>
          <a:xfrm>
            <a:off x="5413415" y="3236833"/>
            <a:ext cx="380345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Managing configuration across Dev, SIT, UAT, MIG, SEC, PreProd, Prod, DR, and more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9625013" y="1775103"/>
            <a:ext cx="4211598" cy="2645926"/>
          </a:xfrm>
          <a:prstGeom prst="roundRect">
            <a:avLst>
              <a:gd name="adj" fmla="val 1157"/>
            </a:avLst>
          </a:prstGeom>
          <a:solidFill>
            <a:srgbClr val="433550"/>
          </a:solidFill>
          <a:ln/>
        </p:spPr>
      </p:sp>
      <p:sp>
        <p:nvSpPr>
          <p:cNvPr id="14" name="Shape 10"/>
          <p:cNvSpPr/>
          <p:nvPr/>
        </p:nvSpPr>
        <p:spPr>
          <a:xfrm>
            <a:off x="9829086" y="1979176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F94CAF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97440" y="2147530"/>
            <a:ext cx="275511" cy="27551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29086" y="279558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High Error Rates</a:t>
            </a:r>
            <a:endParaRPr lang="en-US" sz="2000" dirty="0"/>
          </a:p>
        </p:txBody>
      </p:sp>
      <p:sp>
        <p:nvSpPr>
          <p:cNvPr id="17" name="Text 12"/>
          <p:cNvSpPr/>
          <p:nvPr/>
        </p:nvSpPr>
        <p:spPr>
          <a:xfrm>
            <a:off x="9829086" y="3236833"/>
            <a:ext cx="380345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Manual processes lead to misconfiguration and deployment failures</a:t>
            </a:r>
            <a:endParaRPr lang="en-US" sz="1600" dirty="0"/>
          </a:p>
        </p:txBody>
      </p:sp>
      <p:sp>
        <p:nvSpPr>
          <p:cNvPr id="18" name="Shape 13"/>
          <p:cNvSpPr/>
          <p:nvPr/>
        </p:nvSpPr>
        <p:spPr>
          <a:xfrm>
            <a:off x="793790" y="4625102"/>
            <a:ext cx="6419374" cy="2319218"/>
          </a:xfrm>
          <a:prstGeom prst="roundRect">
            <a:avLst>
              <a:gd name="adj" fmla="val 1320"/>
            </a:avLst>
          </a:prstGeom>
          <a:solidFill>
            <a:srgbClr val="433550"/>
          </a:solidFill>
          <a:ln/>
        </p:spPr>
      </p:sp>
      <p:sp>
        <p:nvSpPr>
          <p:cNvPr id="19" name="Shape 14"/>
          <p:cNvSpPr/>
          <p:nvPr/>
        </p:nvSpPr>
        <p:spPr>
          <a:xfrm>
            <a:off x="997863" y="4829175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F94CAF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66217" y="4997529"/>
            <a:ext cx="275511" cy="275511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97863" y="564558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Deployment Risks</a:t>
            </a:r>
            <a:endParaRPr lang="en-US" sz="2000" dirty="0"/>
          </a:p>
        </p:txBody>
      </p:sp>
      <p:sp>
        <p:nvSpPr>
          <p:cNvPr id="22" name="Text 16"/>
          <p:cNvSpPr/>
          <p:nvPr/>
        </p:nvSpPr>
        <p:spPr>
          <a:xfrm>
            <a:off x="997863" y="6086832"/>
            <a:ext cx="6011228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Production incidents caused by inconsistent environment promotion</a:t>
            </a:r>
            <a:endParaRPr lang="en-US" sz="1600" dirty="0"/>
          </a:p>
        </p:txBody>
      </p:sp>
      <p:sp>
        <p:nvSpPr>
          <p:cNvPr id="23" name="Shape 17"/>
          <p:cNvSpPr/>
          <p:nvPr/>
        </p:nvSpPr>
        <p:spPr>
          <a:xfrm>
            <a:off x="7417237" y="4625102"/>
            <a:ext cx="6419374" cy="2319218"/>
          </a:xfrm>
          <a:prstGeom prst="roundRect">
            <a:avLst>
              <a:gd name="adj" fmla="val 1320"/>
            </a:avLst>
          </a:prstGeom>
          <a:solidFill>
            <a:srgbClr val="433550"/>
          </a:solidFill>
          <a:ln/>
        </p:spPr>
      </p:sp>
      <p:sp>
        <p:nvSpPr>
          <p:cNvPr id="24" name="Shape 18"/>
          <p:cNvSpPr/>
          <p:nvPr/>
        </p:nvSpPr>
        <p:spPr>
          <a:xfrm>
            <a:off x="7621310" y="4829175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F94CAF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89664" y="4997529"/>
            <a:ext cx="275511" cy="275511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21310" y="564558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No DR Baseline</a:t>
            </a:r>
            <a:endParaRPr lang="en-US" sz="2000" dirty="0"/>
          </a:p>
        </p:txBody>
      </p:sp>
      <p:sp>
        <p:nvSpPr>
          <p:cNvPr id="27" name="Text 20"/>
          <p:cNvSpPr/>
          <p:nvPr/>
        </p:nvSpPr>
        <p:spPr>
          <a:xfrm>
            <a:off x="7621310" y="6086832"/>
            <a:ext cx="6011228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Disaster recovery environments lack synchronized configuration standards</a:t>
            </a:r>
            <a:endParaRPr lang="en-US" sz="1600" dirty="0"/>
          </a:p>
        </p:txBody>
      </p:sp>
      <p:sp>
        <p:nvSpPr>
          <p:cNvPr id="28" name="Text 21"/>
          <p:cNvSpPr/>
          <p:nvPr/>
        </p:nvSpPr>
        <p:spPr>
          <a:xfrm>
            <a:off x="793790" y="7173873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These challenges cost enterprises hundreds of thousands annually in lost productivity, incident resolution, and failed deployments.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2934"/>
            <a:ext cx="5572601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What is PiLabStudio?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098" y="1844278"/>
            <a:ext cx="694384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PiLabStudio is the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unified platform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that transforms enterprise release management by integrating CI/CD, release orchestration, and change management into a single, intelligent system.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0098" y="3136940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Key Differentiators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780098" y="3708083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Holistic approach: Applications, databases, and infrastructure managed together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0098" y="4499253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Bidirectional promotion: Forward deployments and reverse rollbacks automated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80098" y="5290423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Zero-touch documentation: Release notes generated automatically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80098" y="6081593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Configuration intelligence: Environment-specific values created on demand</a:t>
            </a:r>
            <a:endParaRPr lang="en-US" sz="17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75439" y="1894523"/>
            <a:ext cx="5582364" cy="55823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154" y="519470"/>
            <a:ext cx="3070146" cy="38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Promotion Flow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661154" y="1148715"/>
            <a:ext cx="13308092" cy="196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PiLabStudio orchestrates releases through your entire environment landscape with intelligent validation at every stage.</a:t>
            </a:r>
            <a:endParaRPr lang="en-US" sz="9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1154" y="1483162"/>
            <a:ext cx="614005" cy="73675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97913" y="1605915"/>
            <a:ext cx="1535073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Dev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1397913" y="1871305"/>
            <a:ext cx="12571333" cy="196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Development environment</a:t>
            </a:r>
            <a:endParaRPr lang="en-US" sz="9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154" y="2219920"/>
            <a:ext cx="614005" cy="73675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397913" y="2342674"/>
            <a:ext cx="1535073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SIT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1397913" y="2608064"/>
            <a:ext cx="12571333" cy="196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System integration testing</a:t>
            </a:r>
            <a:endParaRPr lang="en-US" sz="9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54" y="2956679"/>
            <a:ext cx="614005" cy="73675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397913" y="3079433"/>
            <a:ext cx="1535073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UAT</a:t>
            </a:r>
            <a:endParaRPr lang="en-US" sz="1200" dirty="0"/>
          </a:p>
        </p:txBody>
      </p:sp>
      <p:sp>
        <p:nvSpPr>
          <p:cNvPr id="12" name="Text 7"/>
          <p:cNvSpPr/>
          <p:nvPr/>
        </p:nvSpPr>
        <p:spPr>
          <a:xfrm>
            <a:off x="1397913" y="3344823"/>
            <a:ext cx="12571333" cy="196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User acceptance testing</a:t>
            </a:r>
            <a:endParaRPr lang="en-US" sz="9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154" y="3693438"/>
            <a:ext cx="614005" cy="73675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397913" y="3816191"/>
            <a:ext cx="1535073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MIG</a:t>
            </a:r>
            <a:endParaRPr lang="en-US" sz="1200" dirty="0"/>
          </a:p>
        </p:txBody>
      </p:sp>
      <p:sp>
        <p:nvSpPr>
          <p:cNvPr id="15" name="Text 9"/>
          <p:cNvSpPr/>
          <p:nvPr/>
        </p:nvSpPr>
        <p:spPr>
          <a:xfrm>
            <a:off x="1397913" y="4081582"/>
            <a:ext cx="12571333" cy="196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Migration validation</a:t>
            </a:r>
            <a:endParaRPr lang="en-US" sz="9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154" y="4430197"/>
            <a:ext cx="614005" cy="736759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397913" y="4552950"/>
            <a:ext cx="1535073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SEC</a:t>
            </a:r>
            <a:endParaRPr lang="en-US" sz="1200" dirty="0"/>
          </a:p>
        </p:txBody>
      </p:sp>
      <p:sp>
        <p:nvSpPr>
          <p:cNvPr id="18" name="Text 11"/>
          <p:cNvSpPr/>
          <p:nvPr/>
        </p:nvSpPr>
        <p:spPr>
          <a:xfrm>
            <a:off x="1397913" y="4818340"/>
            <a:ext cx="12571333" cy="196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Security scanning</a:t>
            </a:r>
            <a:endParaRPr lang="en-US" sz="950" dirty="0"/>
          </a:p>
        </p:txBody>
      </p:sp>
      <p:pic>
        <p:nvPicPr>
          <p:cNvPr id="19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154" y="5166955"/>
            <a:ext cx="614005" cy="736759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1397913" y="5289709"/>
            <a:ext cx="1535073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PreProd</a:t>
            </a:r>
            <a:endParaRPr lang="en-US" sz="1200" dirty="0"/>
          </a:p>
        </p:txBody>
      </p:sp>
      <p:sp>
        <p:nvSpPr>
          <p:cNvPr id="21" name="Text 13"/>
          <p:cNvSpPr/>
          <p:nvPr/>
        </p:nvSpPr>
        <p:spPr>
          <a:xfrm>
            <a:off x="1397913" y="5555099"/>
            <a:ext cx="12571333" cy="196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Pre-production staging</a:t>
            </a:r>
            <a:endParaRPr lang="en-US" sz="950" dirty="0"/>
          </a:p>
        </p:txBody>
      </p:sp>
      <p:pic>
        <p:nvPicPr>
          <p:cNvPr id="22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154" y="5903714"/>
            <a:ext cx="614005" cy="736759"/>
          </a:xfrm>
          <a:prstGeom prst="rect">
            <a:avLst/>
          </a:prstGeom>
        </p:spPr>
      </p:pic>
      <p:sp>
        <p:nvSpPr>
          <p:cNvPr id="23" name="Text 14"/>
          <p:cNvSpPr/>
          <p:nvPr/>
        </p:nvSpPr>
        <p:spPr>
          <a:xfrm>
            <a:off x="1397913" y="6026468"/>
            <a:ext cx="1535073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Prod</a:t>
            </a:r>
            <a:endParaRPr lang="en-US" sz="1200" dirty="0"/>
          </a:p>
        </p:txBody>
      </p:sp>
      <p:sp>
        <p:nvSpPr>
          <p:cNvPr id="24" name="Text 15"/>
          <p:cNvSpPr/>
          <p:nvPr/>
        </p:nvSpPr>
        <p:spPr>
          <a:xfrm>
            <a:off x="1397913" y="6291858"/>
            <a:ext cx="12571333" cy="196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Production release</a:t>
            </a:r>
            <a:endParaRPr lang="en-US" sz="950" dirty="0"/>
          </a:p>
        </p:txBody>
      </p:sp>
      <p:pic>
        <p:nvPicPr>
          <p:cNvPr id="25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154" y="6640473"/>
            <a:ext cx="614005" cy="736759"/>
          </a:xfrm>
          <a:prstGeom prst="rect">
            <a:avLst/>
          </a:prstGeom>
        </p:spPr>
      </p:pic>
      <p:sp>
        <p:nvSpPr>
          <p:cNvPr id="26" name="Text 16"/>
          <p:cNvSpPr/>
          <p:nvPr/>
        </p:nvSpPr>
        <p:spPr>
          <a:xfrm>
            <a:off x="1397913" y="6763226"/>
            <a:ext cx="1535073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DR</a:t>
            </a:r>
            <a:endParaRPr lang="en-US" sz="1200" dirty="0"/>
          </a:p>
        </p:txBody>
      </p:sp>
      <p:sp>
        <p:nvSpPr>
          <p:cNvPr id="27" name="Text 17"/>
          <p:cNvSpPr/>
          <p:nvPr/>
        </p:nvSpPr>
        <p:spPr>
          <a:xfrm>
            <a:off x="1397913" y="7028617"/>
            <a:ext cx="12571333" cy="196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Disaster recovery sync</a:t>
            </a:r>
            <a:endParaRPr lang="en-US" sz="950" dirty="0"/>
          </a:p>
        </p:txBody>
      </p:sp>
      <p:sp>
        <p:nvSpPr>
          <p:cNvPr id="28" name="Text 18"/>
          <p:cNvSpPr/>
          <p:nvPr/>
        </p:nvSpPr>
        <p:spPr>
          <a:xfrm>
            <a:off x="661154" y="7515344"/>
            <a:ext cx="13308092" cy="196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Each promotion includes automated quality gates, compliance checks, and rollback capabilities to ensure safe, repeatable deployments across all environments.</a:t>
            </a:r>
            <a:endParaRPr lang="en-US" sz="9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30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Automation Engine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9548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PiLabStudio's intelligent automation eliminates manual configuration and documentation tasks, generating production-ready artifacts for every deployment.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976443"/>
            <a:ext cx="2194560" cy="21945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54544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Auto Release Notes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944910"/>
            <a:ext cx="304800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Comprehensive documentation generated from commit history, tickets, and deployment metadata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2976443"/>
            <a:ext cx="2194560" cy="219456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125278" y="5454491"/>
            <a:ext cx="2975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Auto Helm values.yaml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4125278" y="5944910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Environment-specific Kubernetes configurations created with validated parameters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2976443"/>
            <a:ext cx="2194560" cy="219456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56884" y="54544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Auto DB Scripts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456884" y="5944910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Database migration scripts with rollback support and schema validation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2976443"/>
            <a:ext cx="2194560" cy="21945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788491" y="5454491"/>
            <a:ext cx="2975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Auto Terraform tfvars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788491" y="5944910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Infrastructure-as-code variables tailored for each environment with drift detection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3419"/>
            <a:ext cx="6377583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Cost Savings (Before vs After)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640205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Before PiLabStudio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93790" y="2235398"/>
            <a:ext cx="3050619" cy="561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$680K</a:t>
            </a:r>
            <a:endParaRPr lang="en-US" sz="4400" dirty="0"/>
          </a:p>
        </p:txBody>
      </p:sp>
      <p:sp>
        <p:nvSpPr>
          <p:cNvPr id="5" name="Text 3"/>
          <p:cNvSpPr/>
          <p:nvPr/>
        </p:nvSpPr>
        <p:spPr>
          <a:xfrm>
            <a:off x="1255871" y="3009305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Annual Labor Cost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93790" y="3445073"/>
            <a:ext cx="3050619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Manual processes across release management, documentation, and configuration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4057055" y="2235398"/>
            <a:ext cx="3050619" cy="561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47</a:t>
            </a:r>
            <a:endParaRPr lang="en-US" sz="4400" dirty="0"/>
          </a:p>
        </p:txBody>
      </p:sp>
      <p:sp>
        <p:nvSpPr>
          <p:cNvPr id="8" name="Text 6"/>
          <p:cNvSpPr/>
          <p:nvPr/>
        </p:nvSpPr>
        <p:spPr>
          <a:xfrm>
            <a:off x="4519136" y="3009305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Hours Per Release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4057055" y="3445073"/>
            <a:ext cx="305061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Average time from code freeze to production deployment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2425422" y="4686776"/>
            <a:ext cx="3050619" cy="561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23%</a:t>
            </a:r>
            <a:endParaRPr lang="en-US" sz="4400" dirty="0"/>
          </a:p>
        </p:txBody>
      </p:sp>
      <p:sp>
        <p:nvSpPr>
          <p:cNvPr id="11" name="Text 9"/>
          <p:cNvSpPr/>
          <p:nvPr/>
        </p:nvSpPr>
        <p:spPr>
          <a:xfrm>
            <a:off x="2887504" y="546068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Error Rate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2425422" y="5896451"/>
            <a:ext cx="305061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Deployments requiring hotfixes or rollbacks due to manual mistakes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7530346" y="1640205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After PiLabStudio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7530346" y="2235398"/>
            <a:ext cx="3050619" cy="561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$160K</a:t>
            </a:r>
            <a:endParaRPr lang="en-US" sz="4400" dirty="0"/>
          </a:p>
        </p:txBody>
      </p:sp>
      <p:sp>
        <p:nvSpPr>
          <p:cNvPr id="15" name="Text 13"/>
          <p:cNvSpPr/>
          <p:nvPr/>
        </p:nvSpPr>
        <p:spPr>
          <a:xfrm>
            <a:off x="7992428" y="3009305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Annual Labor Cost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530346" y="3445073"/>
            <a:ext cx="305061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Automated workflows reduce manual intervention by 76%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10793611" y="2235398"/>
            <a:ext cx="3050619" cy="561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4</a:t>
            </a:r>
            <a:endParaRPr lang="en-US" sz="4400" dirty="0"/>
          </a:p>
        </p:txBody>
      </p:sp>
      <p:sp>
        <p:nvSpPr>
          <p:cNvPr id="18" name="Text 16"/>
          <p:cNvSpPr/>
          <p:nvPr/>
        </p:nvSpPr>
        <p:spPr>
          <a:xfrm>
            <a:off x="11255693" y="3009305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Hours Per Release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10793611" y="3445073"/>
            <a:ext cx="305061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Streamlined pipeline with automated validation and promotion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9161978" y="4414599"/>
            <a:ext cx="3050619" cy="561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&lt;1%</a:t>
            </a:r>
            <a:endParaRPr lang="en-US" sz="4400" dirty="0"/>
          </a:p>
        </p:txBody>
      </p:sp>
      <p:sp>
        <p:nvSpPr>
          <p:cNvPr id="21" name="Text 19"/>
          <p:cNvSpPr/>
          <p:nvPr/>
        </p:nvSpPr>
        <p:spPr>
          <a:xfrm>
            <a:off x="9624060" y="518850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Error Rate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9161978" y="5624274"/>
            <a:ext cx="305061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Near-zero manual errors with intelligent configuration generation</a:t>
            </a:r>
            <a:endParaRPr lang="en-US" sz="1300" dirty="0"/>
          </a:p>
        </p:txBody>
      </p:sp>
      <p:sp>
        <p:nvSpPr>
          <p:cNvPr id="23" name="Shape 21"/>
          <p:cNvSpPr/>
          <p:nvPr/>
        </p:nvSpPr>
        <p:spPr>
          <a:xfrm>
            <a:off x="793790" y="6823472"/>
            <a:ext cx="13042821" cy="722709"/>
          </a:xfrm>
          <a:prstGeom prst="roundRect">
            <a:avLst>
              <a:gd name="adj" fmla="val 3531"/>
            </a:avLst>
          </a:prstGeom>
          <a:solidFill>
            <a:srgbClr val="4A022B"/>
          </a:solidFill>
          <a:ln/>
        </p:spPr>
      </p:sp>
      <p:pic>
        <p:nvPicPr>
          <p:cNvPr id="2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3811" y="7077670"/>
            <a:ext cx="212646" cy="170021"/>
          </a:xfrm>
          <a:prstGeom prst="rect">
            <a:avLst/>
          </a:prstGeom>
        </p:spPr>
      </p:pic>
      <p:sp>
        <p:nvSpPr>
          <p:cNvPr id="25" name="Text 22"/>
          <p:cNvSpPr/>
          <p:nvPr/>
        </p:nvSpPr>
        <p:spPr>
          <a:xfrm>
            <a:off x="1346478" y="7035998"/>
            <a:ext cx="1232011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Net Annual Savings: $520,000+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with improved deployment reliability and team productivity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429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87930"/>
            <a:ext cx="4606290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Release Speed Improvement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1999417" y="4128016"/>
            <a:ext cx="1813322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92%</a:t>
            </a:r>
            <a:endParaRPr lang="en-US" sz="29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463" y="3206591"/>
            <a:ext cx="2211467" cy="221146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54981" y="5602248"/>
            <a:ext cx="2302431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Faster Time to Production</a:t>
            </a:r>
            <a:endParaRPr lang="en-US" sz="1450" dirty="0"/>
          </a:p>
        </p:txBody>
      </p:sp>
      <p:sp>
        <p:nvSpPr>
          <p:cNvPr id="7" name="Text 3"/>
          <p:cNvSpPr/>
          <p:nvPr/>
        </p:nvSpPr>
        <p:spPr>
          <a:xfrm>
            <a:off x="793790" y="5920978"/>
            <a:ext cx="4224814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From 47 hours to 4 hours per release cycle</a:t>
            </a:r>
            <a:endParaRPr lang="en-US" sz="1150" dirty="0"/>
          </a:p>
        </p:txBody>
      </p:sp>
      <p:sp>
        <p:nvSpPr>
          <p:cNvPr id="8" name="Text 4"/>
          <p:cNvSpPr/>
          <p:nvPr/>
        </p:nvSpPr>
        <p:spPr>
          <a:xfrm>
            <a:off x="6408420" y="4128016"/>
            <a:ext cx="1813322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88%</a:t>
            </a:r>
            <a:endParaRPr lang="en-US" sz="2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467" y="3206591"/>
            <a:ext cx="2211467" cy="221146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25872" y="5602248"/>
            <a:ext cx="2578656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Configuration Time Reduction</a:t>
            </a:r>
            <a:endParaRPr lang="en-US" sz="1450" dirty="0"/>
          </a:p>
        </p:txBody>
      </p:sp>
      <p:sp>
        <p:nvSpPr>
          <p:cNvPr id="11" name="Text 6"/>
          <p:cNvSpPr/>
          <p:nvPr/>
        </p:nvSpPr>
        <p:spPr>
          <a:xfrm>
            <a:off x="5202793" y="5920978"/>
            <a:ext cx="4224814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Automated generation of environment-specific configs</a:t>
            </a:r>
            <a:endParaRPr lang="en-US" sz="1150" dirty="0"/>
          </a:p>
        </p:txBody>
      </p:sp>
      <p:sp>
        <p:nvSpPr>
          <p:cNvPr id="12" name="Text 7"/>
          <p:cNvSpPr/>
          <p:nvPr/>
        </p:nvSpPr>
        <p:spPr>
          <a:xfrm>
            <a:off x="10817423" y="4128016"/>
            <a:ext cx="1813322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95%</a:t>
            </a:r>
            <a:endParaRPr lang="en-US" sz="29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8470" y="3206591"/>
            <a:ext cx="2211467" cy="221146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526911" y="5602248"/>
            <a:ext cx="2394466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Documentation Time Savings</a:t>
            </a:r>
            <a:endParaRPr lang="en-US" sz="1450" dirty="0"/>
          </a:p>
        </p:txBody>
      </p:sp>
      <p:sp>
        <p:nvSpPr>
          <p:cNvPr id="15" name="Text 9"/>
          <p:cNvSpPr/>
          <p:nvPr/>
        </p:nvSpPr>
        <p:spPr>
          <a:xfrm>
            <a:off x="9611797" y="5920978"/>
            <a:ext cx="4224814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Intelligent release notes and change logs created instantly</a:t>
            </a:r>
            <a:endParaRPr lang="en-US" sz="1150" dirty="0"/>
          </a:p>
        </p:txBody>
      </p:sp>
      <p:sp>
        <p:nvSpPr>
          <p:cNvPr id="16" name="Text 10"/>
          <p:cNvSpPr/>
          <p:nvPr/>
        </p:nvSpPr>
        <p:spPr>
          <a:xfrm>
            <a:off x="793790" y="6469975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Deployment Frequency</a:t>
            </a:r>
            <a:endParaRPr lang="en-US" sz="1450" dirty="0"/>
          </a:p>
        </p:txBody>
      </p:sp>
      <p:sp>
        <p:nvSpPr>
          <p:cNvPr id="17" name="Text 11"/>
          <p:cNvSpPr/>
          <p:nvPr/>
        </p:nvSpPr>
        <p:spPr>
          <a:xfrm>
            <a:off x="793790" y="6847761"/>
            <a:ext cx="634162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Before: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2-3 releases per month</a:t>
            </a:r>
            <a:endParaRPr lang="en-US" sz="1150" dirty="0"/>
          </a:p>
        </p:txBody>
      </p:sp>
      <p:sp>
        <p:nvSpPr>
          <p:cNvPr id="18" name="Text 12"/>
          <p:cNvSpPr/>
          <p:nvPr/>
        </p:nvSpPr>
        <p:spPr>
          <a:xfrm>
            <a:off x="793790" y="7216140"/>
            <a:ext cx="634162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After: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15-20 releases per month</a:t>
            </a:r>
            <a:endParaRPr lang="en-US" sz="1150" dirty="0"/>
          </a:p>
        </p:txBody>
      </p:sp>
      <p:sp>
        <p:nvSpPr>
          <p:cNvPr id="19" name="Text 13"/>
          <p:cNvSpPr/>
          <p:nvPr/>
        </p:nvSpPr>
        <p:spPr>
          <a:xfrm>
            <a:off x="7502604" y="6469975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Rollback Capability</a:t>
            </a:r>
            <a:endParaRPr lang="en-US" sz="1450" dirty="0"/>
          </a:p>
        </p:txBody>
      </p:sp>
      <p:sp>
        <p:nvSpPr>
          <p:cNvPr id="20" name="Text 14"/>
          <p:cNvSpPr/>
          <p:nvPr/>
        </p:nvSpPr>
        <p:spPr>
          <a:xfrm>
            <a:off x="7502604" y="6847761"/>
            <a:ext cx="634162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Before: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6-8 hours average</a:t>
            </a:r>
            <a:endParaRPr lang="en-US" sz="1150" dirty="0"/>
          </a:p>
        </p:txBody>
      </p:sp>
      <p:sp>
        <p:nvSpPr>
          <p:cNvPr id="21" name="Text 15"/>
          <p:cNvSpPr/>
          <p:nvPr/>
        </p:nvSpPr>
        <p:spPr>
          <a:xfrm>
            <a:off x="7502604" y="7216140"/>
            <a:ext cx="634162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After: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15 minutes automated</a:t>
            </a:r>
            <a:endParaRPr lang="en-US" sz="1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2954"/>
            <a:ext cx="4365188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Reference Architecture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586627"/>
            <a:ext cx="130428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PiLabStudio integrates seamlessly with your existing enterprise infrastructure while providing intelligent orchestration across the entire release lifecycle.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793790" y="2019300"/>
            <a:ext cx="13042821" cy="960477"/>
          </a:xfrm>
          <a:prstGeom prst="roundRect">
            <a:avLst>
              <a:gd name="adj" fmla="val 2480"/>
            </a:avLst>
          </a:prstGeom>
          <a:solidFill>
            <a:srgbClr val="241631"/>
          </a:solidFill>
          <a:ln w="22860">
            <a:solidFill>
              <a:srgbClr val="5C4E6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16650" y="2042160"/>
            <a:ext cx="635079" cy="914757"/>
          </a:xfrm>
          <a:prstGeom prst="rect">
            <a:avLst/>
          </a:prstGeom>
          <a:solidFill>
            <a:srgbClr val="433550"/>
          </a:solidFill>
          <a:ln/>
        </p:spPr>
      </p:sp>
      <p:sp>
        <p:nvSpPr>
          <p:cNvPr id="6" name="Text 4"/>
          <p:cNvSpPr/>
          <p:nvPr/>
        </p:nvSpPr>
        <p:spPr>
          <a:xfrm>
            <a:off x="1015127" y="2350651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610439" y="2200870"/>
            <a:ext cx="257865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Source Control Integration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610439" y="2544128"/>
            <a:ext cx="1204460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Git-based repositories (GitHub, GitLab, Bitbucket) with branch strategy enforcement and automated merge validation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793790" y="3138488"/>
            <a:ext cx="13042821" cy="960477"/>
          </a:xfrm>
          <a:prstGeom prst="roundRect">
            <a:avLst>
              <a:gd name="adj" fmla="val 2480"/>
            </a:avLst>
          </a:prstGeom>
          <a:solidFill>
            <a:srgbClr val="241631"/>
          </a:solidFill>
          <a:ln w="22860">
            <a:solidFill>
              <a:srgbClr val="5C4E69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816650" y="3161348"/>
            <a:ext cx="635079" cy="914757"/>
          </a:xfrm>
          <a:prstGeom prst="rect">
            <a:avLst/>
          </a:prstGeom>
          <a:solidFill>
            <a:srgbClr val="433550"/>
          </a:solidFill>
          <a:ln/>
        </p:spPr>
      </p:sp>
      <p:sp>
        <p:nvSpPr>
          <p:cNvPr id="11" name="Text 9"/>
          <p:cNvSpPr/>
          <p:nvPr/>
        </p:nvSpPr>
        <p:spPr>
          <a:xfrm>
            <a:off x="1015127" y="3469838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1610439" y="3320058"/>
            <a:ext cx="228111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PiLabStudio Core Engine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1610439" y="3663315"/>
            <a:ext cx="1204460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Central orchestration layer managing promotion workflows, approval gates, and intelligent automation rules</a:t>
            </a:r>
            <a:endParaRPr lang="en-US" sz="1250" dirty="0"/>
          </a:p>
        </p:txBody>
      </p:sp>
      <p:sp>
        <p:nvSpPr>
          <p:cNvPr id="14" name="Shape 12"/>
          <p:cNvSpPr/>
          <p:nvPr/>
        </p:nvSpPr>
        <p:spPr>
          <a:xfrm>
            <a:off x="793790" y="4257675"/>
            <a:ext cx="13042821" cy="960477"/>
          </a:xfrm>
          <a:prstGeom prst="roundRect">
            <a:avLst>
              <a:gd name="adj" fmla="val 2480"/>
            </a:avLst>
          </a:prstGeom>
          <a:solidFill>
            <a:srgbClr val="241631"/>
          </a:solidFill>
          <a:ln w="22860">
            <a:solidFill>
              <a:srgbClr val="5C4E69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816650" y="4280535"/>
            <a:ext cx="635079" cy="914757"/>
          </a:xfrm>
          <a:prstGeom prst="rect">
            <a:avLst/>
          </a:prstGeom>
          <a:solidFill>
            <a:srgbClr val="433550"/>
          </a:solidFill>
          <a:ln/>
        </p:spPr>
      </p:sp>
      <p:sp>
        <p:nvSpPr>
          <p:cNvPr id="16" name="Text 14"/>
          <p:cNvSpPr/>
          <p:nvPr/>
        </p:nvSpPr>
        <p:spPr>
          <a:xfrm>
            <a:off x="1015127" y="4589026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1610439" y="4439245"/>
            <a:ext cx="228111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Configuration Generator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1610439" y="4782503"/>
            <a:ext cx="1204460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AI-powered system producing environment-specific Helm charts, Terraform files, and database scripts with validation</a:t>
            </a:r>
            <a:endParaRPr lang="en-US" sz="1250" dirty="0"/>
          </a:p>
        </p:txBody>
      </p:sp>
      <p:sp>
        <p:nvSpPr>
          <p:cNvPr id="19" name="Shape 17"/>
          <p:cNvSpPr/>
          <p:nvPr/>
        </p:nvSpPr>
        <p:spPr>
          <a:xfrm>
            <a:off x="793790" y="5376863"/>
            <a:ext cx="13042821" cy="960477"/>
          </a:xfrm>
          <a:prstGeom prst="roundRect">
            <a:avLst>
              <a:gd name="adj" fmla="val 2480"/>
            </a:avLst>
          </a:prstGeom>
          <a:solidFill>
            <a:srgbClr val="241631"/>
          </a:solidFill>
          <a:ln w="22860">
            <a:solidFill>
              <a:srgbClr val="5C4E69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816650" y="5399723"/>
            <a:ext cx="635079" cy="914757"/>
          </a:xfrm>
          <a:prstGeom prst="rect">
            <a:avLst/>
          </a:prstGeom>
          <a:solidFill>
            <a:srgbClr val="433550"/>
          </a:solidFill>
          <a:ln/>
        </p:spPr>
      </p:sp>
      <p:sp>
        <p:nvSpPr>
          <p:cNvPr id="21" name="Text 19"/>
          <p:cNvSpPr/>
          <p:nvPr/>
        </p:nvSpPr>
        <p:spPr>
          <a:xfrm>
            <a:off x="1015127" y="5708213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4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1610439" y="5558433"/>
            <a:ext cx="247947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Multi-Environment Targets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1610439" y="5901690"/>
            <a:ext cx="1204460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Kubernetes clusters, cloud providers (AWS, Azure, GCP), on-premise infrastructure with unified deployment API</a:t>
            </a:r>
            <a:endParaRPr lang="en-US" sz="1250" dirty="0"/>
          </a:p>
        </p:txBody>
      </p:sp>
      <p:sp>
        <p:nvSpPr>
          <p:cNvPr id="24" name="Shape 22"/>
          <p:cNvSpPr/>
          <p:nvPr/>
        </p:nvSpPr>
        <p:spPr>
          <a:xfrm>
            <a:off x="793790" y="6496050"/>
            <a:ext cx="13042821" cy="960477"/>
          </a:xfrm>
          <a:prstGeom prst="roundRect">
            <a:avLst>
              <a:gd name="adj" fmla="val 2480"/>
            </a:avLst>
          </a:prstGeom>
          <a:solidFill>
            <a:srgbClr val="241631"/>
          </a:solidFill>
          <a:ln w="22860">
            <a:solidFill>
              <a:srgbClr val="5C4E69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816650" y="6518910"/>
            <a:ext cx="635079" cy="914757"/>
          </a:xfrm>
          <a:prstGeom prst="rect">
            <a:avLst/>
          </a:prstGeom>
          <a:solidFill>
            <a:srgbClr val="433550"/>
          </a:solidFill>
          <a:ln/>
        </p:spPr>
      </p:sp>
      <p:sp>
        <p:nvSpPr>
          <p:cNvPr id="26" name="Text 24"/>
          <p:cNvSpPr/>
          <p:nvPr/>
        </p:nvSpPr>
        <p:spPr>
          <a:xfrm>
            <a:off x="1015127" y="6827401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5</a:t>
            </a:r>
            <a:endParaRPr lang="en-US" sz="1850" dirty="0"/>
          </a:p>
        </p:txBody>
      </p:sp>
      <p:sp>
        <p:nvSpPr>
          <p:cNvPr id="27" name="Text 25"/>
          <p:cNvSpPr/>
          <p:nvPr/>
        </p:nvSpPr>
        <p:spPr>
          <a:xfrm>
            <a:off x="1610439" y="6677620"/>
            <a:ext cx="218193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Audit &amp; Baseline Store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1610439" y="7020878"/>
            <a:ext cx="1204460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Immutable configuration history, compliance tracking, and disaster recovery baselines with point-in-time recovery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2025-12-14T07:38:07Z</dcterms:created>
  <dcterms:modified xsi:type="dcterms:W3CDTF">2025-12-14T07:38:07Z</dcterms:modified>
</cp:coreProperties>
</file>